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interactive discussion on developing a tiered framework for sediment standards. As facilitators from the Sediment Science and Technical Advisory Committee (SSTAC), we're excited to gather your valuable input on this critical topic within the Sediment Management track at CEW 2025.
This presentation will explore how we can create a more flexible, scientifically robust approach to sediment assessment in British Columbia's diverse aquatic environments.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57131"/>
            <a:ext cx="7556421" cy="297703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Expanding the Tiered Framework: Site-Specific Numerical Sediment Standards</a:t>
            </a:r>
            <a:endParaRPr lang="en-US" sz="4650" dirty="0"/>
          </a:p>
        </p:txBody>
      </p:sp>
      <p:sp>
        <p:nvSpPr>
          <p:cNvPr id="4" name="Text 1"/>
          <p:cNvSpPr/>
          <p:nvPr/>
        </p:nvSpPr>
        <p:spPr>
          <a:xfrm>
            <a:off x="793790" y="4174331"/>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793790" y="479238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Presenters: Wayne Landis, Jasen Nelson, </a:t>
            </a:r>
            <a:endParaRPr lang="en-US" sz="1750" dirty="0"/>
          </a:p>
        </p:txBody>
      </p:sp>
      <p:sp>
        <p:nvSpPr>
          <p:cNvPr id="6" name="Text 3"/>
          <p:cNvSpPr/>
          <p:nvPr/>
        </p:nvSpPr>
        <p:spPr>
          <a:xfrm>
            <a:off x="793790" y="541043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Facilitators: Jennifer Trowell, Geoff Wickstrom, Marc Cameron, Shannon Bard</a:t>
            </a:r>
            <a:endParaRPr lang="en-US" sz="1750" dirty="0"/>
          </a:p>
        </p:txBody>
      </p:sp>
      <p:sp>
        <p:nvSpPr>
          <p:cNvPr id="7" name="Text 4"/>
          <p:cNvSpPr/>
          <p:nvPr/>
        </p:nvSpPr>
        <p:spPr>
          <a:xfrm>
            <a:off x="793790" y="6391394"/>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Science Advisory Board for Contaminated Sites in BC</a:t>
            </a:r>
            <a:endParaRPr lang="en-US" sz="1750" dirty="0"/>
          </a:p>
        </p:txBody>
      </p:sp>
      <p:sp>
        <p:nvSpPr>
          <p:cNvPr id="8" name="Text 5"/>
          <p:cNvSpPr/>
          <p:nvPr/>
        </p:nvSpPr>
        <p:spPr>
          <a:xfrm>
            <a:off x="793790" y="700944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Science and Standards Technical Advisory Committee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09944"/>
          </a:xfrm>
          <a:prstGeom prst="rect">
            <a:avLst/>
          </a:prstGeom>
        </p:spPr>
      </p:pic>
      <p:sp>
        <p:nvSpPr>
          <p:cNvPr id="3" name="Text 0"/>
          <p:cNvSpPr/>
          <p:nvPr/>
        </p:nvSpPr>
        <p:spPr>
          <a:xfrm>
            <a:off x="793790" y="3201114"/>
            <a:ext cx="13042821" cy="1265158"/>
          </a:xfrm>
          <a:prstGeom prst="rect">
            <a:avLst/>
          </a:prstGeom>
          <a:noFill/>
          <a:ln/>
        </p:spPr>
        <p:txBody>
          <a:bodyPr wrap="square" lIns="0" tIns="0" rIns="0" bIns="0" rtlCol="0" anchor="t"/>
          <a:lstStyle/>
          <a:p>
            <a:pPr algn="l" indent="0" marL="0">
              <a:lnSpc>
                <a:spcPts val="4950"/>
              </a:lnSpc>
              <a:buNone/>
            </a:pPr>
            <a:r>
              <a:rPr lang="en-US" sz="3950" b="1" dirty="0">
                <a:solidFill>
                  <a:srgbClr val="000000"/>
                </a:solidFill>
                <a:latin typeface="Petrona Bold" pitchFamily="34" charset="0"/>
                <a:ea typeface="Petrona Bold" pitchFamily="34" charset="-122"/>
                <a:cs typeface="Petrona Bold" pitchFamily="34" charset="-120"/>
              </a:rPr>
              <a:t>Why a Tiered Framework for BC Sediment Management?</a:t>
            </a:r>
            <a:endParaRPr lang="en-US" sz="3950" dirty="0"/>
          </a:p>
        </p:txBody>
      </p:sp>
      <p:sp>
        <p:nvSpPr>
          <p:cNvPr id="4" name="Shape 1"/>
          <p:cNvSpPr/>
          <p:nvPr/>
        </p:nvSpPr>
        <p:spPr>
          <a:xfrm>
            <a:off x="793790" y="4755475"/>
            <a:ext cx="4219099" cy="2682835"/>
          </a:xfrm>
          <a:prstGeom prst="roundRect">
            <a:avLst>
              <a:gd name="adj" fmla="val 3018"/>
            </a:avLst>
          </a:prstGeom>
          <a:solidFill>
            <a:srgbClr val="CCEEFF"/>
          </a:solidFill>
          <a:ln w="7620">
            <a:solidFill>
              <a:srgbClr val="B2D4E5"/>
            </a:solidFill>
            <a:prstDash val="solid"/>
          </a:ln>
        </p:spPr>
      </p:sp>
      <p:sp>
        <p:nvSpPr>
          <p:cNvPr id="5" name="Text 2"/>
          <p:cNvSpPr/>
          <p:nvPr/>
        </p:nvSpPr>
        <p:spPr>
          <a:xfrm>
            <a:off x="994172" y="4955858"/>
            <a:ext cx="2530435" cy="31623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Current Limitations</a:t>
            </a:r>
            <a:endParaRPr lang="en-US" sz="1950" dirty="0"/>
          </a:p>
        </p:txBody>
      </p:sp>
      <p:sp>
        <p:nvSpPr>
          <p:cNvPr id="6" name="Text 3"/>
          <p:cNvSpPr/>
          <p:nvPr/>
        </p:nvSpPr>
        <p:spPr>
          <a:xfrm>
            <a:off x="994172" y="5387697"/>
            <a:ext cx="3818334" cy="1850231"/>
          </a:xfrm>
          <a:prstGeom prst="rect">
            <a:avLst/>
          </a:prstGeom>
          <a:noFill/>
          <a:ln/>
        </p:spPr>
        <p:txBody>
          <a:bodyPr wrap="squar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Generic numerical sediment standards are fixed concentrations </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without consideration of environmental factors affecting exposure and toxicity, resulting in high uncertainty, and conservative or under-protective assessments.</a:t>
            </a:r>
            <a:endParaRPr lang="en-US" sz="1500" dirty="0"/>
          </a:p>
        </p:txBody>
      </p:sp>
      <p:sp>
        <p:nvSpPr>
          <p:cNvPr id="7" name="Shape 4"/>
          <p:cNvSpPr/>
          <p:nvPr/>
        </p:nvSpPr>
        <p:spPr>
          <a:xfrm>
            <a:off x="5205651" y="4755475"/>
            <a:ext cx="4219099" cy="2682835"/>
          </a:xfrm>
          <a:prstGeom prst="roundRect">
            <a:avLst>
              <a:gd name="adj" fmla="val 3018"/>
            </a:avLst>
          </a:prstGeom>
          <a:solidFill>
            <a:srgbClr val="CCEEFF"/>
          </a:solidFill>
          <a:ln w="7620">
            <a:solidFill>
              <a:srgbClr val="B2D4E5"/>
            </a:solidFill>
            <a:prstDash val="solid"/>
          </a:ln>
        </p:spPr>
      </p:sp>
      <p:sp>
        <p:nvSpPr>
          <p:cNvPr id="8" name="Text 5"/>
          <p:cNvSpPr/>
          <p:nvPr/>
        </p:nvSpPr>
        <p:spPr>
          <a:xfrm>
            <a:off x="5406033" y="4955858"/>
            <a:ext cx="2530435" cy="31623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Adaptable Approach</a:t>
            </a:r>
            <a:endParaRPr lang="en-US" sz="1950" dirty="0"/>
          </a:p>
        </p:txBody>
      </p:sp>
      <p:sp>
        <p:nvSpPr>
          <p:cNvPr id="9" name="Text 6"/>
          <p:cNvSpPr/>
          <p:nvPr/>
        </p:nvSpPr>
        <p:spPr>
          <a:xfrm>
            <a:off x="5406033" y="5387697"/>
            <a:ext cx="3818334" cy="1850231"/>
          </a:xfrm>
          <a:prstGeom prst="rect">
            <a:avLst/>
          </a:prstGeom>
          <a:noFill/>
          <a:ln/>
        </p:spPr>
        <p:txBody>
          <a:bodyPr wrap="squar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Site-Specific Sediment Standards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as a </a:t>
            </a:r>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Tier 2 option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based on site conditions and not conservative assumptions, reduces uncertainty and streamlines assessment/remediation. </a:t>
            </a:r>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Protocol 2</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procedure and model.</a:t>
            </a:r>
            <a:endParaRPr lang="en-US" sz="1500" dirty="0"/>
          </a:p>
        </p:txBody>
      </p:sp>
      <p:sp>
        <p:nvSpPr>
          <p:cNvPr id="10" name="Shape 7"/>
          <p:cNvSpPr/>
          <p:nvPr/>
        </p:nvSpPr>
        <p:spPr>
          <a:xfrm>
            <a:off x="9617512" y="4755475"/>
            <a:ext cx="4219099" cy="2682835"/>
          </a:xfrm>
          <a:prstGeom prst="roundRect">
            <a:avLst>
              <a:gd name="adj" fmla="val 3018"/>
            </a:avLst>
          </a:prstGeom>
          <a:solidFill>
            <a:srgbClr val="CCEEFF"/>
          </a:solidFill>
          <a:ln w="7620">
            <a:solidFill>
              <a:srgbClr val="B2D4E5"/>
            </a:solidFill>
            <a:prstDash val="solid"/>
          </a:ln>
        </p:spPr>
      </p:sp>
      <p:sp>
        <p:nvSpPr>
          <p:cNvPr id="11" name="Text 8"/>
          <p:cNvSpPr/>
          <p:nvPr/>
        </p:nvSpPr>
        <p:spPr>
          <a:xfrm>
            <a:off x="9817894" y="4955858"/>
            <a:ext cx="2530435" cy="316230"/>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Enhanced Protection</a:t>
            </a:r>
            <a:endParaRPr lang="en-US" sz="1950" dirty="0"/>
          </a:p>
        </p:txBody>
      </p:sp>
      <p:sp>
        <p:nvSpPr>
          <p:cNvPr id="12" name="Text 9"/>
          <p:cNvSpPr/>
          <p:nvPr/>
        </p:nvSpPr>
        <p:spPr>
          <a:xfrm>
            <a:off x="9817894" y="5387697"/>
            <a:ext cx="3818334" cy="1233487"/>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Supports site-specific and risk-based decision-making, leading to better environmental outcomes and more effective resource allocation.</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23768"/>
            <a:ext cx="10006727" cy="379452"/>
          </a:xfrm>
          <a:prstGeom prst="rect">
            <a:avLst/>
          </a:prstGeom>
          <a:noFill/>
          <a:ln/>
        </p:spPr>
        <p:txBody>
          <a:bodyPr wrap="none" lIns="0" tIns="0" rIns="0" bIns="0" rtlCol="0" anchor="t"/>
          <a:lstStyle/>
          <a:p>
            <a:pPr algn="l" indent="0" marL="0">
              <a:lnSpc>
                <a:spcPts val="2950"/>
              </a:lnSpc>
              <a:buNone/>
            </a:pPr>
            <a:r>
              <a:rPr lang="en-US" sz="2350" b="1" dirty="0">
                <a:solidFill>
                  <a:srgbClr val="000000"/>
                </a:solidFill>
                <a:latin typeface="Petrona Bold" pitchFamily="34" charset="0"/>
                <a:ea typeface="Petrona Bold" pitchFamily="34" charset="-122"/>
                <a:cs typeface="Petrona Bold" pitchFamily="34" charset="-120"/>
              </a:rPr>
              <a:t>Key Messages from Survey: Site-Specific Standards &amp; Tiered Framework </a:t>
            </a:r>
            <a:endParaRPr lang="en-US" sz="2350" dirty="0"/>
          </a:p>
        </p:txBody>
      </p:sp>
      <p:sp>
        <p:nvSpPr>
          <p:cNvPr id="3" name="Text 1"/>
          <p:cNvSpPr/>
          <p:nvPr/>
        </p:nvSpPr>
        <p:spPr>
          <a:xfrm>
            <a:off x="793790" y="1316355"/>
            <a:ext cx="6400919" cy="510897"/>
          </a:xfrm>
          <a:prstGeom prst="rect">
            <a:avLst/>
          </a:prstGeom>
          <a:noFill/>
          <a:ln/>
        </p:spPr>
        <p:txBody>
          <a:bodyPr wrap="none" lIns="0" tIns="0" rIns="0" bIns="0" rtlCol="0" anchor="t"/>
          <a:lstStyle/>
          <a:p>
            <a:pPr algn="ctr" indent="0" marL="0">
              <a:lnSpc>
                <a:spcPts val="4000"/>
              </a:lnSpc>
              <a:buNone/>
            </a:pPr>
            <a:r>
              <a:rPr lang="en-US" sz="4000" b="1" dirty="0">
                <a:solidFill>
                  <a:srgbClr val="000000"/>
                </a:solidFill>
                <a:latin typeface="Petrona Bold" pitchFamily="34" charset="0"/>
                <a:ea typeface="Petrona Bold" pitchFamily="34" charset="-122"/>
                <a:cs typeface="Petrona Bold" pitchFamily="34" charset="-120"/>
              </a:rPr>
              <a:t>86.4%</a:t>
            </a:r>
            <a:endParaRPr lang="en-US" sz="4000" dirty="0"/>
          </a:p>
        </p:txBody>
      </p:sp>
      <p:sp>
        <p:nvSpPr>
          <p:cNvPr id="4" name="Text 2"/>
          <p:cNvSpPr/>
          <p:nvPr/>
        </p:nvSpPr>
        <p:spPr>
          <a:xfrm>
            <a:off x="793790" y="2068116"/>
            <a:ext cx="6400919" cy="632460"/>
          </a:xfrm>
          <a:prstGeom prst="rect">
            <a:avLst/>
          </a:prstGeom>
          <a:noFill/>
          <a:ln/>
        </p:spPr>
        <p:txBody>
          <a:bodyPr wrap="square" lIns="0" tIns="0" rIns="0" bIns="0" rtlCol="0" anchor="t"/>
          <a:lstStyle/>
          <a:p>
            <a:pPr algn="ctr" indent="0" marL="0">
              <a:lnSpc>
                <a:spcPts val="2450"/>
              </a:lnSpc>
              <a:buNone/>
            </a:pPr>
            <a:r>
              <a:rPr lang="en-US" sz="1950" b="1" dirty="0">
                <a:solidFill>
                  <a:srgbClr val="26A688"/>
                </a:solidFill>
                <a:latin typeface="Petrona Bold" pitchFamily="34" charset="0"/>
                <a:ea typeface="Petrona Bold" pitchFamily="34" charset="-122"/>
                <a:cs typeface="Petrona Bold" pitchFamily="34" charset="-120"/>
              </a:rPr>
              <a:t>Tiered Framework Beneficial for Future Sediment Standards Framework</a:t>
            </a:r>
            <a:endParaRPr lang="en-US" sz="1950" dirty="0"/>
          </a:p>
        </p:txBody>
      </p:sp>
      <p:pic>
        <p:nvPicPr>
          <p:cNvPr id="5" name="Image 0" descr="preencoded.png">    </p:cNvPr>
          <p:cNvPicPr>
            <a:picLocks noChangeAspect="1"/>
          </p:cNvPicPr>
          <p:nvPr/>
        </p:nvPicPr>
        <p:blipFill>
          <a:blip r:embed="rId1"/>
          <a:stretch>
            <a:fillRect/>
          </a:stretch>
        </p:blipFill>
        <p:spPr>
          <a:xfrm>
            <a:off x="1273850" y="2917388"/>
            <a:ext cx="5440680" cy="3364111"/>
          </a:xfrm>
          <a:prstGeom prst="rect">
            <a:avLst/>
          </a:prstGeom>
        </p:spPr>
      </p:pic>
      <p:sp>
        <p:nvSpPr>
          <p:cNvPr id="6" name="Text 3"/>
          <p:cNvSpPr/>
          <p:nvPr/>
        </p:nvSpPr>
        <p:spPr>
          <a:xfrm>
            <a:off x="7435691" y="1316355"/>
            <a:ext cx="6400919" cy="510897"/>
          </a:xfrm>
          <a:prstGeom prst="rect">
            <a:avLst/>
          </a:prstGeom>
          <a:noFill/>
          <a:ln/>
        </p:spPr>
        <p:txBody>
          <a:bodyPr wrap="none" lIns="0" tIns="0" rIns="0" bIns="0" rtlCol="0" anchor="t"/>
          <a:lstStyle/>
          <a:p>
            <a:pPr algn="ctr" indent="0" marL="0">
              <a:lnSpc>
                <a:spcPts val="4000"/>
              </a:lnSpc>
              <a:buNone/>
            </a:pPr>
            <a:r>
              <a:rPr lang="en-US" sz="4000" b="1" dirty="0">
                <a:solidFill>
                  <a:srgbClr val="000000"/>
                </a:solidFill>
                <a:latin typeface="Petrona Bold" pitchFamily="34" charset="0"/>
                <a:ea typeface="Petrona Bold" pitchFamily="34" charset="-122"/>
                <a:cs typeface="Petrona Bold" pitchFamily="34" charset="-120"/>
              </a:rPr>
              <a:t>88.1%</a:t>
            </a:r>
            <a:endParaRPr lang="en-US" sz="4000" dirty="0"/>
          </a:p>
        </p:txBody>
      </p:sp>
      <p:sp>
        <p:nvSpPr>
          <p:cNvPr id="7" name="Text 4"/>
          <p:cNvSpPr/>
          <p:nvPr/>
        </p:nvSpPr>
        <p:spPr>
          <a:xfrm>
            <a:off x="7435691" y="2068116"/>
            <a:ext cx="6400919" cy="632460"/>
          </a:xfrm>
          <a:prstGeom prst="rect">
            <a:avLst/>
          </a:prstGeom>
          <a:noFill/>
          <a:ln/>
        </p:spPr>
        <p:txBody>
          <a:bodyPr wrap="square" lIns="0" tIns="0" rIns="0" bIns="0" rtlCol="0" anchor="t"/>
          <a:lstStyle/>
          <a:p>
            <a:pPr algn="ctr" indent="0" marL="0">
              <a:lnSpc>
                <a:spcPts val="2450"/>
              </a:lnSpc>
              <a:buNone/>
            </a:pPr>
            <a:r>
              <a:rPr lang="en-US" sz="1950" b="1" dirty="0">
                <a:solidFill>
                  <a:srgbClr val="26A688"/>
                </a:solidFill>
                <a:latin typeface="Petrona Bold" pitchFamily="34" charset="0"/>
                <a:ea typeface="Petrona Bold" pitchFamily="34" charset="-122"/>
                <a:cs typeface="Petrona Bold" pitchFamily="34" charset="-120"/>
              </a:rPr>
              <a:t>Importance of Bioavailability adjustments for Sediment Standards Framework in Future</a:t>
            </a:r>
            <a:endParaRPr lang="en-US" sz="1950" dirty="0"/>
          </a:p>
        </p:txBody>
      </p:sp>
      <p:pic>
        <p:nvPicPr>
          <p:cNvPr id="8" name="Image 1" descr="preencoded.png">    </p:cNvPr>
          <p:cNvPicPr>
            <a:picLocks noChangeAspect="1"/>
          </p:cNvPicPr>
          <p:nvPr/>
        </p:nvPicPr>
        <p:blipFill>
          <a:blip r:embed="rId2"/>
          <a:stretch>
            <a:fillRect/>
          </a:stretch>
        </p:blipFill>
        <p:spPr>
          <a:xfrm>
            <a:off x="8022550" y="2917388"/>
            <a:ext cx="5227082" cy="3232071"/>
          </a:xfrm>
          <a:prstGeom prst="rect">
            <a:avLst/>
          </a:prstGeom>
        </p:spPr>
      </p:pic>
      <p:sp>
        <p:nvSpPr>
          <p:cNvPr id="9" name="Text 5"/>
          <p:cNvSpPr/>
          <p:nvPr/>
        </p:nvSpPr>
        <p:spPr>
          <a:xfrm>
            <a:off x="793790" y="6498312"/>
            <a:ext cx="13042821" cy="246698"/>
          </a:xfrm>
          <a:prstGeom prst="rect">
            <a:avLst/>
          </a:prstGeom>
          <a:noFill/>
          <a:ln/>
        </p:spPr>
        <p:txBody>
          <a:bodyPr wrap="none" lIns="0" tIns="0" rIns="0" bIns="0" rtlCol="0" anchor="t"/>
          <a:lstStyle/>
          <a:p>
            <a:pPr algn="ctr" indent="0" marL="0">
              <a:lnSpc>
                <a:spcPts val="1900"/>
              </a:lnSpc>
              <a:buNone/>
            </a:pPr>
            <a:r>
              <a:rPr lang="en-US" sz="1200" b="1" i="1" dirty="0">
                <a:solidFill>
                  <a:srgbClr val="272525"/>
                </a:solidFill>
                <a:latin typeface="Inter" pitchFamily="34" charset="0"/>
                <a:ea typeface="Inter" pitchFamily="34" charset="-122"/>
                <a:cs typeface="Inter" pitchFamily="34" charset="-120"/>
              </a:rPr>
              <a:t>"Exceeding a standard for a particular substance is almost irrelevant without the context of bioavailability (eg. AVS/SEM, organic carbon)"</a:t>
            </a:r>
            <a:endParaRPr lang="en-US" sz="1200" dirty="0"/>
          </a:p>
        </p:txBody>
      </p:sp>
      <p:sp>
        <p:nvSpPr>
          <p:cNvPr id="10" name="Text 6"/>
          <p:cNvSpPr/>
          <p:nvPr/>
        </p:nvSpPr>
        <p:spPr>
          <a:xfrm>
            <a:off x="793790" y="6961823"/>
            <a:ext cx="13042821" cy="493395"/>
          </a:xfrm>
          <a:prstGeom prst="rect">
            <a:avLst/>
          </a:prstGeom>
          <a:noFill/>
          <a:ln/>
        </p:spPr>
        <p:txBody>
          <a:bodyPr wrap="square" lIns="0" tIns="0" rIns="0" bIns="0" rtlCol="0" anchor="t"/>
          <a:lstStyle/>
          <a:p>
            <a:pPr algn="ctr" indent="0" marL="0">
              <a:lnSpc>
                <a:spcPts val="1900"/>
              </a:lnSpc>
              <a:buNone/>
            </a:pPr>
            <a:r>
              <a:rPr lang="en-US" sz="1200" b="1" i="1" dirty="0">
                <a:solidFill>
                  <a:srgbClr val="272525"/>
                </a:solidFill>
                <a:latin typeface="Inter" pitchFamily="34" charset="0"/>
                <a:ea typeface="Inter" pitchFamily="34" charset="-122"/>
                <a:cs typeface="Inter" pitchFamily="34" charset="-120"/>
              </a:rPr>
              <a:t>"The bioavailability in sediment helps us understand not just how much contaminant is present, but whether it is causing harm or influencing environmental processes. This distinction is required to make informed decisions in managing contaminated sites"</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7803" y="867132"/>
            <a:ext cx="7641193" cy="1127046"/>
          </a:xfrm>
          <a:prstGeom prst="rect">
            <a:avLst/>
          </a:prstGeom>
          <a:noFill/>
          <a:ln/>
        </p:spPr>
        <p:txBody>
          <a:bodyPr wrap="square" lIns="0" tIns="0" rIns="0" bIns="0" rtlCol="0" anchor="t"/>
          <a:lstStyle/>
          <a:p>
            <a:pPr algn="l" indent="0" marL="0">
              <a:lnSpc>
                <a:spcPts val="4400"/>
              </a:lnSpc>
              <a:buNone/>
            </a:pPr>
            <a:r>
              <a:rPr lang="en-US" sz="3550" b="1" dirty="0">
                <a:solidFill>
                  <a:srgbClr val="000000"/>
                </a:solidFill>
                <a:latin typeface="Petrona Bold" pitchFamily="34" charset="0"/>
                <a:ea typeface="Petrona Bold" pitchFamily="34" charset="-122"/>
                <a:cs typeface="Petrona Bold" pitchFamily="34" charset="-120"/>
              </a:rPr>
              <a:t>Proposed Three-Tier Framework for Sediment Assessment</a:t>
            </a:r>
            <a:endParaRPr lang="en-US" sz="3550" dirty="0"/>
          </a:p>
        </p:txBody>
      </p:sp>
      <p:pic>
        <p:nvPicPr>
          <p:cNvPr id="4" name="Image 1" descr="preencoded.png">    </p:cNvPr>
          <p:cNvPicPr>
            <a:picLocks noChangeAspect="1"/>
          </p:cNvPicPr>
          <p:nvPr/>
        </p:nvPicPr>
        <p:blipFill>
          <a:blip r:embed="rId2"/>
          <a:stretch>
            <a:fillRect/>
          </a:stretch>
        </p:blipFill>
        <p:spPr>
          <a:xfrm>
            <a:off x="6237803" y="2251710"/>
            <a:ext cx="858798" cy="1277660"/>
          </a:xfrm>
          <a:prstGeom prst="rect">
            <a:avLst/>
          </a:prstGeom>
        </p:spPr>
      </p:pic>
      <p:sp>
        <p:nvSpPr>
          <p:cNvPr id="5" name="Text 1"/>
          <p:cNvSpPr/>
          <p:nvPr/>
        </p:nvSpPr>
        <p:spPr>
          <a:xfrm>
            <a:off x="7268289" y="2423398"/>
            <a:ext cx="4727257" cy="281702"/>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Tier 1: Screening Level Numerical Assessment</a:t>
            </a:r>
            <a:endParaRPr lang="en-US" sz="1750" dirty="0"/>
          </a:p>
        </p:txBody>
      </p:sp>
      <p:sp>
        <p:nvSpPr>
          <p:cNvPr id="6" name="Text 2"/>
          <p:cNvSpPr/>
          <p:nvPr/>
        </p:nvSpPr>
        <p:spPr>
          <a:xfrm>
            <a:off x="7268289" y="2808089"/>
            <a:ext cx="6610707" cy="54959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Conservative, generic standards for initial site characterization. Quick identification of sites needing further assessment.</a:t>
            </a:r>
            <a:endParaRPr lang="en-US" sz="1350" dirty="0"/>
          </a:p>
        </p:txBody>
      </p:sp>
      <p:pic>
        <p:nvPicPr>
          <p:cNvPr id="7" name="Image 2" descr="preencoded.png">    </p:cNvPr>
          <p:cNvPicPr>
            <a:picLocks noChangeAspect="1"/>
          </p:cNvPicPr>
          <p:nvPr/>
        </p:nvPicPr>
        <p:blipFill>
          <a:blip r:embed="rId3"/>
          <a:stretch>
            <a:fillRect/>
          </a:stretch>
        </p:blipFill>
        <p:spPr>
          <a:xfrm>
            <a:off x="6237803" y="3529370"/>
            <a:ext cx="858798" cy="1277660"/>
          </a:xfrm>
          <a:prstGeom prst="rect">
            <a:avLst/>
          </a:prstGeom>
        </p:spPr>
      </p:pic>
      <p:sp>
        <p:nvSpPr>
          <p:cNvPr id="8" name="Text 3"/>
          <p:cNvSpPr/>
          <p:nvPr/>
        </p:nvSpPr>
        <p:spPr>
          <a:xfrm>
            <a:off x="7268289" y="3701058"/>
            <a:ext cx="4055864" cy="281702"/>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Tier 2a: Refined Numerical Assessment</a:t>
            </a:r>
            <a:endParaRPr lang="en-US" sz="1750" dirty="0"/>
          </a:p>
        </p:txBody>
      </p:sp>
      <p:sp>
        <p:nvSpPr>
          <p:cNvPr id="9" name="Text 4"/>
          <p:cNvSpPr/>
          <p:nvPr/>
        </p:nvSpPr>
        <p:spPr>
          <a:xfrm>
            <a:off x="7268289" y="4085749"/>
            <a:ext cx="6610707" cy="54959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Follow procedures and use models (e.g., Cause-Effect) in Protocol 2 to derive site-specific sediment standards, predominantly for bioavailability adjustments.</a:t>
            </a:r>
            <a:endParaRPr lang="en-US" sz="1350" dirty="0"/>
          </a:p>
        </p:txBody>
      </p:sp>
      <p:pic>
        <p:nvPicPr>
          <p:cNvPr id="10" name="Image 3" descr="preencoded.png">    </p:cNvPr>
          <p:cNvPicPr>
            <a:picLocks noChangeAspect="1"/>
          </p:cNvPicPr>
          <p:nvPr/>
        </p:nvPicPr>
        <p:blipFill>
          <a:blip r:embed="rId4"/>
          <a:stretch>
            <a:fillRect/>
          </a:stretch>
        </p:blipFill>
        <p:spPr>
          <a:xfrm>
            <a:off x="6237803" y="4807029"/>
            <a:ext cx="858798" cy="1277660"/>
          </a:xfrm>
          <a:prstGeom prst="rect">
            <a:avLst/>
          </a:prstGeom>
        </p:spPr>
      </p:pic>
      <p:sp>
        <p:nvSpPr>
          <p:cNvPr id="11" name="Text 5"/>
          <p:cNvSpPr/>
          <p:nvPr/>
        </p:nvSpPr>
        <p:spPr>
          <a:xfrm>
            <a:off x="7268289" y="4978717"/>
            <a:ext cx="4970026" cy="281702"/>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Tier 2b: Screening-Level Risk-Based Assessment</a:t>
            </a:r>
            <a:endParaRPr lang="en-US" sz="1750" dirty="0"/>
          </a:p>
        </p:txBody>
      </p:sp>
      <p:sp>
        <p:nvSpPr>
          <p:cNvPr id="12" name="Text 6"/>
          <p:cNvSpPr/>
          <p:nvPr/>
        </p:nvSpPr>
        <p:spPr>
          <a:xfrm>
            <a:off x="7268289" y="5363408"/>
            <a:ext cx="6610707" cy="54959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Similar to Tier 2a, with an additional option for using prescribed lines of evidence such as community analysis as part of habitat assessment (Protocols 2 &amp; 13).</a:t>
            </a:r>
            <a:endParaRPr lang="en-US" sz="1350" dirty="0"/>
          </a:p>
        </p:txBody>
      </p:sp>
      <p:pic>
        <p:nvPicPr>
          <p:cNvPr id="13" name="Image 4" descr="preencoded.png">    </p:cNvPr>
          <p:cNvPicPr>
            <a:picLocks noChangeAspect="1"/>
          </p:cNvPicPr>
          <p:nvPr/>
        </p:nvPicPr>
        <p:blipFill>
          <a:blip r:embed="rId5"/>
          <a:stretch>
            <a:fillRect/>
          </a:stretch>
        </p:blipFill>
        <p:spPr>
          <a:xfrm>
            <a:off x="6237803" y="6084689"/>
            <a:ext cx="858798" cy="1277660"/>
          </a:xfrm>
          <a:prstGeom prst="rect">
            <a:avLst/>
          </a:prstGeom>
        </p:spPr>
      </p:pic>
      <p:sp>
        <p:nvSpPr>
          <p:cNvPr id="14" name="Text 7"/>
          <p:cNvSpPr/>
          <p:nvPr/>
        </p:nvSpPr>
        <p:spPr>
          <a:xfrm>
            <a:off x="7268289" y="6256377"/>
            <a:ext cx="4050744" cy="281702"/>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Petrona Bold" pitchFamily="34" charset="0"/>
                <a:ea typeface="Petrona Bold" pitchFamily="34" charset="-122"/>
                <a:cs typeface="Petrona Bold" pitchFamily="34" charset="-120"/>
              </a:rPr>
              <a:t>Tier 3: Detailed Risk-Based Assessment</a:t>
            </a:r>
            <a:endParaRPr lang="en-US" sz="1750" dirty="0"/>
          </a:p>
        </p:txBody>
      </p:sp>
      <p:sp>
        <p:nvSpPr>
          <p:cNvPr id="15" name="Text 8"/>
          <p:cNvSpPr/>
          <p:nvPr/>
        </p:nvSpPr>
        <p:spPr>
          <a:xfrm>
            <a:off x="7268289" y="6641068"/>
            <a:ext cx="6610707" cy="54959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Detailed risk assessment using site-specific factors and multiple lines of evidence such as community analysis (Protocols 1 &amp; 20).</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2241" y="614601"/>
            <a:ext cx="12752070" cy="659963"/>
          </a:xfrm>
          <a:prstGeom prst="rect">
            <a:avLst/>
          </a:prstGeom>
          <a:noFill/>
          <a:ln/>
        </p:spPr>
        <p:txBody>
          <a:bodyPr wrap="none" lIns="0" tIns="0" rIns="0" bIns="0" rtlCol="0" anchor="t"/>
          <a:lstStyle/>
          <a:p>
            <a:pPr algn="l" indent="0" marL="0">
              <a:lnSpc>
                <a:spcPts val="5150"/>
              </a:lnSpc>
              <a:buNone/>
            </a:pPr>
            <a:r>
              <a:rPr lang="en-US" sz="4150" b="1" dirty="0">
                <a:solidFill>
                  <a:srgbClr val="000000"/>
                </a:solidFill>
                <a:latin typeface="Petrona Bold" pitchFamily="34" charset="0"/>
                <a:ea typeface="Petrona Bold" pitchFamily="34" charset="-122"/>
                <a:cs typeface="Petrona Bold" pitchFamily="34" charset="-120"/>
              </a:rPr>
              <a:t>Scientific Approaches for Bioavailability Adjustment</a:t>
            </a:r>
            <a:endParaRPr lang="en-US" sz="4150" dirty="0"/>
          </a:p>
        </p:txBody>
      </p:sp>
      <p:sp>
        <p:nvSpPr>
          <p:cNvPr id="3" name="Text 1"/>
          <p:cNvSpPr/>
          <p:nvPr/>
        </p:nvSpPr>
        <p:spPr>
          <a:xfrm>
            <a:off x="782241" y="1757243"/>
            <a:ext cx="11032331" cy="1609249"/>
          </a:xfrm>
          <a:prstGeom prst="rect">
            <a:avLst/>
          </a:prstGeom>
          <a:noFill/>
          <a:ln/>
        </p:spPr>
        <p:txBody>
          <a:bodyPr wrap="square" lIns="0" tIns="0" rIns="0" bIns="0" rtlCol="0" anchor="t"/>
          <a:lstStyle/>
          <a:p>
            <a:pPr algn="l" indent="0" marL="0">
              <a:lnSpc>
                <a:spcPts val="3150"/>
              </a:lnSpc>
              <a:buNone/>
            </a:pPr>
            <a:r>
              <a:rPr lang="en-US" sz="1950" b="1" dirty="0">
                <a:solidFill>
                  <a:srgbClr val="272525"/>
                </a:solidFill>
                <a:latin typeface="Inter" pitchFamily="34" charset="0"/>
                <a:ea typeface="Inter" pitchFamily="34" charset="-122"/>
                <a:cs typeface="Inter" pitchFamily="34" charset="-120"/>
              </a:rPr>
              <a:t>In developing Protocol 2 requirements, procedures, and a supporting model for bioavailability adjustments, would a cause-effect model (e.g., Bayesian Networks or Regression) be the best approach for a scientific framework that uses site-specific data and known toxicity-modifying factors to develop refined sediment standards? </a:t>
            </a:r>
            <a:endParaRPr lang="en-US" sz="1950" dirty="0"/>
          </a:p>
        </p:txBody>
      </p:sp>
      <p:sp>
        <p:nvSpPr>
          <p:cNvPr id="4" name="Text 2"/>
          <p:cNvSpPr/>
          <p:nvPr/>
        </p:nvSpPr>
        <p:spPr>
          <a:xfrm>
            <a:off x="782241" y="3547467"/>
            <a:ext cx="11032331" cy="402312"/>
          </a:xfrm>
          <a:prstGeom prst="rect">
            <a:avLst/>
          </a:prstGeom>
          <a:noFill/>
          <a:ln/>
        </p:spPr>
        <p:txBody>
          <a:bodyPr wrap="none" lIns="0" tIns="0" rIns="0" bIns="0" rtlCol="0" anchor="t"/>
          <a:lstStyle/>
          <a:p>
            <a:pPr algn="l" indent="0" marL="0">
              <a:lnSpc>
                <a:spcPts val="3150"/>
              </a:lnSpc>
              <a:buNone/>
            </a:pPr>
            <a:r>
              <a:rPr lang="en-US" sz="1950" dirty="0">
                <a:solidFill>
                  <a:srgbClr val="F44444"/>
                </a:solidFill>
                <a:latin typeface="Inter" pitchFamily="34" charset="0"/>
                <a:ea typeface="Inter" pitchFamily="34" charset="-122"/>
                <a:cs typeface="Inter" pitchFamily="34" charset="-120"/>
              </a:rPr>
              <a:t>(60s response + 60s results)</a:t>
            </a:r>
            <a:endParaRPr lang="en-US" sz="1950" dirty="0"/>
          </a:p>
        </p:txBody>
      </p:sp>
      <p:pic>
        <p:nvPicPr>
          <p:cNvPr id="5" name="Image 0" descr="preencoded.png">    </p:cNvPr>
          <p:cNvPicPr>
            <a:picLocks noChangeAspect="1"/>
          </p:cNvPicPr>
          <p:nvPr/>
        </p:nvPicPr>
        <p:blipFill>
          <a:blip r:embed="rId1"/>
          <a:stretch>
            <a:fillRect/>
          </a:stretch>
        </p:blipFill>
        <p:spPr>
          <a:xfrm>
            <a:off x="12312968" y="1802487"/>
            <a:ext cx="1388388" cy="1382673"/>
          </a:xfrm>
          <a:prstGeom prst="rect">
            <a:avLst/>
          </a:prstGeom>
        </p:spPr>
      </p:pic>
      <p:sp>
        <p:nvSpPr>
          <p:cNvPr id="6" name="Shape 3"/>
          <p:cNvSpPr/>
          <p:nvPr/>
        </p:nvSpPr>
        <p:spPr>
          <a:xfrm>
            <a:off x="782241" y="4463772"/>
            <a:ext cx="100489" cy="100489"/>
          </a:xfrm>
          <a:prstGeom prst="roundRect">
            <a:avLst>
              <a:gd name="adj" fmla="val 454975"/>
            </a:avLst>
          </a:prstGeom>
          <a:solidFill>
            <a:srgbClr val="007EBD"/>
          </a:solidFill>
          <a:ln/>
        </p:spPr>
      </p:sp>
      <p:sp>
        <p:nvSpPr>
          <p:cNvPr id="7" name="Text 4"/>
          <p:cNvSpPr/>
          <p:nvPr/>
        </p:nvSpPr>
        <p:spPr>
          <a:xfrm>
            <a:off x="1083826" y="4356973"/>
            <a:ext cx="2640211"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Yes</a:t>
            </a:r>
            <a:endParaRPr lang="en-US" sz="2050" dirty="0"/>
          </a:p>
        </p:txBody>
      </p:sp>
      <p:sp>
        <p:nvSpPr>
          <p:cNvPr id="8" name="Shape 5"/>
          <p:cNvSpPr/>
          <p:nvPr/>
        </p:nvSpPr>
        <p:spPr>
          <a:xfrm>
            <a:off x="782241" y="5196126"/>
            <a:ext cx="100489" cy="100489"/>
          </a:xfrm>
          <a:prstGeom prst="roundRect">
            <a:avLst>
              <a:gd name="adj" fmla="val 454975"/>
            </a:avLst>
          </a:prstGeom>
          <a:solidFill>
            <a:srgbClr val="007EBD"/>
          </a:solidFill>
          <a:ln/>
        </p:spPr>
      </p:sp>
      <p:sp>
        <p:nvSpPr>
          <p:cNvPr id="9" name="Text 6"/>
          <p:cNvSpPr/>
          <p:nvPr/>
        </p:nvSpPr>
        <p:spPr>
          <a:xfrm>
            <a:off x="1083826" y="5089327"/>
            <a:ext cx="2640211"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No</a:t>
            </a:r>
            <a:endParaRPr lang="en-US" sz="2050" dirty="0"/>
          </a:p>
        </p:txBody>
      </p:sp>
      <p:sp>
        <p:nvSpPr>
          <p:cNvPr id="10" name="Shape 7"/>
          <p:cNvSpPr/>
          <p:nvPr/>
        </p:nvSpPr>
        <p:spPr>
          <a:xfrm>
            <a:off x="782241" y="5928479"/>
            <a:ext cx="100489" cy="100489"/>
          </a:xfrm>
          <a:prstGeom prst="roundRect">
            <a:avLst>
              <a:gd name="adj" fmla="val 454975"/>
            </a:avLst>
          </a:prstGeom>
          <a:solidFill>
            <a:srgbClr val="007EBD"/>
          </a:solidFill>
          <a:ln/>
        </p:spPr>
      </p:sp>
      <p:sp>
        <p:nvSpPr>
          <p:cNvPr id="11" name="Text 8"/>
          <p:cNvSpPr/>
          <p:nvPr/>
        </p:nvSpPr>
        <p:spPr>
          <a:xfrm>
            <a:off x="1083826" y="5821680"/>
            <a:ext cx="2640211"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It depends</a:t>
            </a:r>
            <a:endParaRPr lang="en-US" sz="2050" dirty="0"/>
          </a:p>
        </p:txBody>
      </p:sp>
      <p:sp>
        <p:nvSpPr>
          <p:cNvPr id="12" name="Shape 9"/>
          <p:cNvSpPr/>
          <p:nvPr/>
        </p:nvSpPr>
        <p:spPr>
          <a:xfrm>
            <a:off x="782241" y="6660833"/>
            <a:ext cx="100489" cy="100489"/>
          </a:xfrm>
          <a:prstGeom prst="roundRect">
            <a:avLst>
              <a:gd name="adj" fmla="val 454975"/>
            </a:avLst>
          </a:prstGeom>
          <a:solidFill>
            <a:srgbClr val="007EBD"/>
          </a:solidFill>
          <a:ln/>
        </p:spPr>
      </p:sp>
      <p:sp>
        <p:nvSpPr>
          <p:cNvPr id="13" name="Text 10"/>
          <p:cNvSpPr/>
          <p:nvPr/>
        </p:nvSpPr>
        <p:spPr>
          <a:xfrm>
            <a:off x="1083826" y="6554033"/>
            <a:ext cx="2640211"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Unsure</a:t>
            </a:r>
            <a:endParaRPr lang="en-US" sz="2050" dirty="0"/>
          </a:p>
        </p:txBody>
      </p:sp>
      <p:sp>
        <p:nvSpPr>
          <p:cNvPr id="14" name="Shape 11"/>
          <p:cNvSpPr/>
          <p:nvPr/>
        </p:nvSpPr>
        <p:spPr>
          <a:xfrm>
            <a:off x="782241" y="7393186"/>
            <a:ext cx="100489" cy="100489"/>
          </a:xfrm>
          <a:prstGeom prst="roundRect">
            <a:avLst>
              <a:gd name="adj" fmla="val 454975"/>
            </a:avLst>
          </a:prstGeom>
          <a:solidFill>
            <a:srgbClr val="007EBD"/>
          </a:solidFill>
          <a:ln/>
        </p:spPr>
      </p:sp>
      <p:sp>
        <p:nvSpPr>
          <p:cNvPr id="15" name="Text 12"/>
          <p:cNvSpPr/>
          <p:nvPr/>
        </p:nvSpPr>
        <p:spPr>
          <a:xfrm>
            <a:off x="1083826" y="7286387"/>
            <a:ext cx="2640211" cy="330041"/>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Other</a:t>
            </a:r>
            <a:endParaRPr lang="en-US" sz="2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2361" y="622578"/>
            <a:ext cx="6376630" cy="594241"/>
          </a:xfrm>
          <a:prstGeom prst="rect">
            <a:avLst/>
          </a:prstGeom>
          <a:noFill/>
          <a:ln/>
        </p:spPr>
        <p:txBody>
          <a:bodyPr wrap="none" lIns="0" tIns="0" rIns="0" bIns="0" rtlCol="0" anchor="t"/>
          <a:lstStyle/>
          <a:p>
            <a:pPr algn="l" indent="0" marL="0">
              <a:lnSpc>
                <a:spcPts val="4650"/>
              </a:lnSpc>
              <a:buNone/>
            </a:pPr>
            <a:r>
              <a:rPr lang="en-US" sz="3700" b="1" dirty="0">
                <a:solidFill>
                  <a:srgbClr val="000000"/>
                </a:solidFill>
                <a:latin typeface="Petrona Bold" pitchFamily="34" charset="0"/>
                <a:ea typeface="Petrona Bold" pitchFamily="34" charset="-122"/>
                <a:cs typeface="Petrona Bold" pitchFamily="34" charset="-120"/>
              </a:rPr>
              <a:t>Integrating Lines of Evidence</a:t>
            </a:r>
            <a:endParaRPr lang="en-US" sz="3700" dirty="0"/>
          </a:p>
        </p:txBody>
      </p:sp>
      <p:sp>
        <p:nvSpPr>
          <p:cNvPr id="3" name="Text 1"/>
          <p:cNvSpPr/>
          <p:nvPr/>
        </p:nvSpPr>
        <p:spPr>
          <a:xfrm>
            <a:off x="792361" y="1651397"/>
            <a:ext cx="11022568" cy="1086922"/>
          </a:xfrm>
          <a:prstGeom prst="rect">
            <a:avLst/>
          </a:prstGeom>
          <a:noFill/>
          <a:ln/>
        </p:spPr>
        <p:txBody>
          <a:bodyPr wrap="squar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Please rank the following lines of evidence in order of importance for developing a robust scientific framework for deriving Tier 2b site-specific sediment standards for screening-level risk assessment (1 = most important). </a:t>
            </a:r>
            <a:endParaRPr lang="en-US" sz="1750" dirty="0"/>
          </a:p>
        </p:txBody>
      </p:sp>
      <p:sp>
        <p:nvSpPr>
          <p:cNvPr id="4" name="Text 2"/>
          <p:cNvSpPr/>
          <p:nvPr/>
        </p:nvSpPr>
        <p:spPr>
          <a:xfrm>
            <a:off x="792361" y="2901315"/>
            <a:ext cx="11022568" cy="869037"/>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Note: </a:t>
            </a:r>
            <a:pPr algn="l" indent="0" marL="0">
              <a:lnSpc>
                <a:spcPts val="2250"/>
              </a:lnSpc>
              <a:buNone/>
            </a:pPr>
            <a:r>
              <a:rPr lang="en-US" sz="1400" i="1" dirty="0">
                <a:solidFill>
                  <a:srgbClr val="272525"/>
                </a:solidFill>
                <a:latin typeface="Inter" pitchFamily="34" charset="0"/>
                <a:ea typeface="Inter" pitchFamily="34" charset="-122"/>
                <a:cs typeface="Inter" pitchFamily="34" charset="-120"/>
              </a:rPr>
              <a:t>Assume that professional judgment is limited to development of the framework, not implementation, since this is intended to support an enhanced numerical screening process, not risk assessment. Clear discretization thresholds and weights would be included in the framework. </a:t>
            </a:r>
            <a:pPr algn="l" indent="0" marL="0">
              <a:lnSpc>
                <a:spcPts val="2250"/>
              </a:lnSpc>
              <a:buNone/>
            </a:pPr>
            <a:r>
              <a:rPr lang="en-US" sz="1400" dirty="0">
                <a:solidFill>
                  <a:srgbClr val="F44444"/>
                </a:solidFill>
                <a:latin typeface="Inter" pitchFamily="34" charset="0"/>
                <a:ea typeface="Inter" pitchFamily="34" charset="-122"/>
                <a:cs typeface="Inter" pitchFamily="34" charset="-120"/>
              </a:rPr>
              <a:t>(60s response + 60s results)</a:t>
            </a:r>
            <a:endParaRPr lang="en-US" sz="1400" dirty="0"/>
          </a:p>
        </p:txBody>
      </p:sp>
      <p:pic>
        <p:nvPicPr>
          <p:cNvPr id="5" name="Image 0" descr="preencoded.png">    </p:cNvPr>
          <p:cNvPicPr>
            <a:picLocks noChangeAspect="1"/>
          </p:cNvPicPr>
          <p:nvPr/>
        </p:nvPicPr>
        <p:blipFill>
          <a:blip r:embed="rId1"/>
          <a:stretch>
            <a:fillRect/>
          </a:stretch>
        </p:blipFill>
        <p:spPr>
          <a:xfrm>
            <a:off x="12264271" y="1692116"/>
            <a:ext cx="1265039" cy="1259800"/>
          </a:xfrm>
          <a:prstGeom prst="rect">
            <a:avLst/>
          </a:prstGeom>
        </p:spPr>
      </p:pic>
      <p:sp>
        <p:nvSpPr>
          <p:cNvPr id="6" name="Shape 3"/>
          <p:cNvSpPr/>
          <p:nvPr/>
        </p:nvSpPr>
        <p:spPr>
          <a:xfrm>
            <a:off x="792361" y="4233267"/>
            <a:ext cx="90488" cy="90488"/>
          </a:xfrm>
          <a:prstGeom prst="roundRect">
            <a:avLst>
              <a:gd name="adj" fmla="val 505260"/>
            </a:avLst>
          </a:prstGeom>
          <a:solidFill>
            <a:srgbClr val="007EBD"/>
          </a:solidFill>
          <a:ln/>
        </p:spPr>
      </p:sp>
      <p:sp>
        <p:nvSpPr>
          <p:cNvPr id="7" name="Text 4"/>
          <p:cNvSpPr/>
          <p:nvPr/>
        </p:nvSpPr>
        <p:spPr>
          <a:xfrm>
            <a:off x="1063943" y="4137065"/>
            <a:ext cx="5972175" cy="297180"/>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Environmental Conditions: Physical and chemical data</a:t>
            </a:r>
            <a:endParaRPr lang="en-US" sz="1850" dirty="0"/>
          </a:p>
        </p:txBody>
      </p:sp>
      <p:sp>
        <p:nvSpPr>
          <p:cNvPr id="8" name="Text 5"/>
          <p:cNvSpPr/>
          <p:nvPr/>
        </p:nvSpPr>
        <p:spPr>
          <a:xfrm>
            <a:off x="1063943" y="4542830"/>
            <a:ext cx="12774097" cy="289679"/>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Quantitative analysis of well understood physical and chemical parameters that affect bioavailability (e.g., grain size, TOC, pH, SEM/AVS).</a:t>
            </a:r>
            <a:endParaRPr lang="en-US" sz="1400" dirty="0"/>
          </a:p>
        </p:txBody>
      </p:sp>
      <p:sp>
        <p:nvSpPr>
          <p:cNvPr id="9" name="Shape 6"/>
          <p:cNvSpPr/>
          <p:nvPr/>
        </p:nvSpPr>
        <p:spPr>
          <a:xfrm>
            <a:off x="792361" y="5290899"/>
            <a:ext cx="90488" cy="90488"/>
          </a:xfrm>
          <a:prstGeom prst="roundRect">
            <a:avLst>
              <a:gd name="adj" fmla="val 505260"/>
            </a:avLst>
          </a:prstGeom>
          <a:solidFill>
            <a:srgbClr val="007EBD"/>
          </a:solidFill>
          <a:ln/>
        </p:spPr>
      </p:sp>
      <p:sp>
        <p:nvSpPr>
          <p:cNvPr id="10" name="Text 7"/>
          <p:cNvSpPr/>
          <p:nvPr/>
        </p:nvSpPr>
        <p:spPr>
          <a:xfrm>
            <a:off x="1063943" y="5194697"/>
            <a:ext cx="5369481" cy="297180"/>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Bioaccumulation Data in Tissues of Local Species</a:t>
            </a:r>
            <a:endParaRPr lang="en-US" sz="1850" dirty="0"/>
          </a:p>
        </p:txBody>
      </p:sp>
      <p:sp>
        <p:nvSpPr>
          <p:cNvPr id="11" name="Text 8"/>
          <p:cNvSpPr/>
          <p:nvPr/>
        </p:nvSpPr>
        <p:spPr>
          <a:xfrm>
            <a:off x="1063943" y="5600462"/>
            <a:ext cx="12774097" cy="289679"/>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Laboratory or field tests measure actual tissue concentrations of organisms exposed to sediment contaminants.</a:t>
            </a:r>
            <a:endParaRPr lang="en-US" sz="1400" dirty="0"/>
          </a:p>
        </p:txBody>
      </p:sp>
      <p:sp>
        <p:nvSpPr>
          <p:cNvPr id="12" name="Shape 9"/>
          <p:cNvSpPr/>
          <p:nvPr/>
        </p:nvSpPr>
        <p:spPr>
          <a:xfrm>
            <a:off x="792361" y="6348532"/>
            <a:ext cx="90488" cy="90488"/>
          </a:xfrm>
          <a:prstGeom prst="roundRect">
            <a:avLst>
              <a:gd name="adj" fmla="val 505260"/>
            </a:avLst>
          </a:prstGeom>
          <a:solidFill>
            <a:srgbClr val="007EBD"/>
          </a:solidFill>
          <a:ln/>
        </p:spPr>
      </p:sp>
      <p:sp>
        <p:nvSpPr>
          <p:cNvPr id="13" name="Text 10"/>
          <p:cNvSpPr/>
          <p:nvPr/>
        </p:nvSpPr>
        <p:spPr>
          <a:xfrm>
            <a:off x="1063943" y="6252329"/>
            <a:ext cx="4264700" cy="297180"/>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Benthic Community Structure Analysis</a:t>
            </a:r>
            <a:endParaRPr lang="en-US" sz="1850" dirty="0"/>
          </a:p>
        </p:txBody>
      </p:sp>
      <p:sp>
        <p:nvSpPr>
          <p:cNvPr id="14" name="Text 11"/>
          <p:cNvSpPr/>
          <p:nvPr/>
        </p:nvSpPr>
        <p:spPr>
          <a:xfrm>
            <a:off x="1063943" y="6658094"/>
            <a:ext cx="12774097" cy="289679"/>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Assessment of in-situ organism populations reveals real-world ecological impacts and community-level effects of contamination.</a:t>
            </a:r>
            <a:endParaRPr lang="en-US" sz="1400" dirty="0"/>
          </a:p>
        </p:txBody>
      </p:sp>
      <p:sp>
        <p:nvSpPr>
          <p:cNvPr id="15" name="Shape 12"/>
          <p:cNvSpPr/>
          <p:nvPr/>
        </p:nvSpPr>
        <p:spPr>
          <a:xfrm>
            <a:off x="792361" y="7406164"/>
            <a:ext cx="90488" cy="90488"/>
          </a:xfrm>
          <a:prstGeom prst="roundRect">
            <a:avLst>
              <a:gd name="adj" fmla="val 505260"/>
            </a:avLst>
          </a:prstGeom>
          <a:solidFill>
            <a:srgbClr val="007EBD"/>
          </a:solidFill>
          <a:ln/>
        </p:spPr>
      </p:sp>
      <p:sp>
        <p:nvSpPr>
          <p:cNvPr id="16" name="Text 13"/>
          <p:cNvSpPr/>
          <p:nvPr/>
        </p:nvSpPr>
        <p:spPr>
          <a:xfrm>
            <a:off x="1063943" y="7309961"/>
            <a:ext cx="2377202" cy="297180"/>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Other</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09944"/>
          </a:xfrm>
          <a:prstGeom prst="rect">
            <a:avLst/>
          </a:prstGeom>
        </p:spPr>
      </p:pic>
      <p:sp>
        <p:nvSpPr>
          <p:cNvPr id="3" name="Text 0"/>
          <p:cNvSpPr/>
          <p:nvPr/>
        </p:nvSpPr>
        <p:spPr>
          <a:xfrm>
            <a:off x="793790" y="3039070"/>
            <a:ext cx="9828848" cy="632579"/>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Petrona Bold" pitchFamily="34" charset="0"/>
                <a:ea typeface="Petrona Bold" pitchFamily="34" charset="-122"/>
                <a:cs typeface="Petrona Bold" pitchFamily="34" charset="-120"/>
              </a:rPr>
              <a:t>Your Input: Guiding the Tiered Framework</a:t>
            </a:r>
            <a:endParaRPr lang="en-US" sz="3950" dirty="0"/>
          </a:p>
        </p:txBody>
      </p:sp>
      <p:sp>
        <p:nvSpPr>
          <p:cNvPr id="4" name="Shape 1"/>
          <p:cNvSpPr/>
          <p:nvPr/>
        </p:nvSpPr>
        <p:spPr>
          <a:xfrm>
            <a:off x="793790" y="5780603"/>
            <a:ext cx="13042821" cy="22860"/>
          </a:xfrm>
          <a:prstGeom prst="roundRect">
            <a:avLst>
              <a:gd name="adj" fmla="val 354232"/>
            </a:avLst>
          </a:prstGeom>
          <a:solidFill>
            <a:srgbClr val="B2D4E5"/>
          </a:solidFill>
          <a:ln/>
        </p:spPr>
      </p:sp>
      <p:sp>
        <p:nvSpPr>
          <p:cNvPr id="5" name="Shape 2"/>
          <p:cNvSpPr/>
          <p:nvPr/>
        </p:nvSpPr>
        <p:spPr>
          <a:xfrm>
            <a:off x="3982641" y="5202257"/>
            <a:ext cx="22860" cy="578406"/>
          </a:xfrm>
          <a:prstGeom prst="roundRect">
            <a:avLst>
              <a:gd name="adj" fmla="val 354232"/>
            </a:avLst>
          </a:prstGeom>
          <a:solidFill>
            <a:srgbClr val="B2D4E5"/>
          </a:solidFill>
          <a:ln/>
        </p:spPr>
      </p:sp>
      <p:sp>
        <p:nvSpPr>
          <p:cNvPr id="6" name="Shape 3"/>
          <p:cNvSpPr/>
          <p:nvPr/>
        </p:nvSpPr>
        <p:spPr>
          <a:xfrm>
            <a:off x="3777258" y="5563731"/>
            <a:ext cx="433745" cy="433745"/>
          </a:xfrm>
          <a:prstGeom prst="roundRect">
            <a:avLst>
              <a:gd name="adj" fmla="val 18669"/>
            </a:avLst>
          </a:prstGeom>
          <a:solidFill>
            <a:srgbClr val="CCEEFF"/>
          </a:solidFill>
          <a:ln w="7620">
            <a:solidFill>
              <a:srgbClr val="B2D4E5"/>
            </a:solidFill>
            <a:prstDash val="solid"/>
          </a:ln>
        </p:spPr>
      </p:sp>
      <p:pic>
        <p:nvPicPr>
          <p:cNvPr id="7" name="Image 1" descr="preencoded.png">    </p:cNvPr>
          <p:cNvPicPr>
            <a:picLocks noChangeAspect="1"/>
          </p:cNvPicPr>
          <p:nvPr/>
        </p:nvPicPr>
        <p:blipFill>
          <a:blip r:embed="rId2"/>
          <a:stretch>
            <a:fillRect/>
          </a:stretch>
        </p:blipFill>
        <p:spPr>
          <a:xfrm>
            <a:off x="3842266" y="5590758"/>
            <a:ext cx="303609" cy="379571"/>
          </a:xfrm>
          <a:prstGeom prst="rect">
            <a:avLst/>
          </a:prstGeom>
        </p:spPr>
      </p:pic>
      <p:sp>
        <p:nvSpPr>
          <p:cNvPr id="8" name="Text 4"/>
          <p:cNvSpPr/>
          <p:nvPr/>
        </p:nvSpPr>
        <p:spPr>
          <a:xfrm>
            <a:off x="2729032" y="3960852"/>
            <a:ext cx="2530435" cy="316230"/>
          </a:xfrm>
          <a:prstGeom prst="rect">
            <a:avLst/>
          </a:prstGeom>
          <a:noFill/>
          <a:ln/>
        </p:spPr>
        <p:txBody>
          <a:bodyPr wrap="none" lIns="0" tIns="0" rIns="0" bIns="0" rtlCol="0" anchor="t"/>
          <a:lstStyle/>
          <a:p>
            <a:pPr algn="ctr"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Today's Discussion</a:t>
            </a:r>
            <a:endParaRPr lang="en-US" sz="1950" dirty="0"/>
          </a:p>
        </p:txBody>
      </p:sp>
      <p:sp>
        <p:nvSpPr>
          <p:cNvPr id="9" name="Text 5"/>
          <p:cNvSpPr/>
          <p:nvPr/>
        </p:nvSpPr>
        <p:spPr>
          <a:xfrm>
            <a:off x="986552" y="4392692"/>
            <a:ext cx="6015395" cy="616744"/>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Your expertise will directly aid the development of scientifically defensible and practical standards for ecological protection</a:t>
            </a:r>
            <a:endParaRPr lang="en-US" sz="1500" dirty="0"/>
          </a:p>
        </p:txBody>
      </p:sp>
      <p:sp>
        <p:nvSpPr>
          <p:cNvPr id="10" name="Shape 6"/>
          <p:cNvSpPr/>
          <p:nvPr/>
        </p:nvSpPr>
        <p:spPr>
          <a:xfrm>
            <a:off x="7303532" y="5780544"/>
            <a:ext cx="22860" cy="578406"/>
          </a:xfrm>
          <a:prstGeom prst="roundRect">
            <a:avLst>
              <a:gd name="adj" fmla="val 354232"/>
            </a:avLst>
          </a:prstGeom>
          <a:solidFill>
            <a:srgbClr val="B2D4E5"/>
          </a:solidFill>
          <a:ln/>
        </p:spPr>
      </p:sp>
      <p:sp>
        <p:nvSpPr>
          <p:cNvPr id="11" name="Shape 7"/>
          <p:cNvSpPr/>
          <p:nvPr/>
        </p:nvSpPr>
        <p:spPr>
          <a:xfrm>
            <a:off x="7098149" y="5563731"/>
            <a:ext cx="433745" cy="433745"/>
          </a:xfrm>
          <a:prstGeom prst="roundRect">
            <a:avLst>
              <a:gd name="adj" fmla="val 18669"/>
            </a:avLst>
          </a:prstGeom>
          <a:solidFill>
            <a:srgbClr val="CCEEFF"/>
          </a:solidFill>
          <a:ln w="7620">
            <a:solidFill>
              <a:srgbClr val="B2D4E5"/>
            </a:solidFill>
            <a:prstDash val="solid"/>
          </a:ln>
        </p:spPr>
      </p:sp>
      <p:pic>
        <p:nvPicPr>
          <p:cNvPr id="12" name="Image 2" descr="preencoded.png">    </p:cNvPr>
          <p:cNvPicPr>
            <a:picLocks noChangeAspect="1"/>
          </p:cNvPicPr>
          <p:nvPr/>
        </p:nvPicPr>
        <p:blipFill>
          <a:blip r:embed="rId3"/>
          <a:stretch>
            <a:fillRect/>
          </a:stretch>
        </p:blipFill>
        <p:spPr>
          <a:xfrm>
            <a:off x="7163157" y="5590758"/>
            <a:ext cx="303609" cy="379571"/>
          </a:xfrm>
          <a:prstGeom prst="rect">
            <a:avLst/>
          </a:prstGeom>
        </p:spPr>
      </p:pic>
      <p:sp>
        <p:nvSpPr>
          <p:cNvPr id="13" name="Text 8"/>
          <p:cNvSpPr/>
          <p:nvPr/>
        </p:nvSpPr>
        <p:spPr>
          <a:xfrm>
            <a:off x="6049923" y="6551771"/>
            <a:ext cx="2530435" cy="316230"/>
          </a:xfrm>
          <a:prstGeom prst="rect">
            <a:avLst/>
          </a:prstGeom>
          <a:noFill/>
          <a:ln/>
        </p:spPr>
        <p:txBody>
          <a:bodyPr wrap="none" lIns="0" tIns="0" rIns="0" bIns="0" rtlCol="0" anchor="t"/>
          <a:lstStyle/>
          <a:p>
            <a:pPr algn="ctr"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SSTAC White Paper</a:t>
            </a:r>
            <a:endParaRPr lang="en-US" sz="1950" dirty="0"/>
          </a:p>
        </p:txBody>
      </p:sp>
      <p:sp>
        <p:nvSpPr>
          <p:cNvPr id="14" name="Text 9"/>
          <p:cNvSpPr/>
          <p:nvPr/>
        </p:nvSpPr>
        <p:spPr>
          <a:xfrm>
            <a:off x="4307443" y="6983611"/>
            <a:ext cx="6015395" cy="616744"/>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High-level summary of the Sediment Standards Project (Phase 1), including a synthesis of your input</a:t>
            </a:r>
            <a:endParaRPr lang="en-US" sz="1500" dirty="0"/>
          </a:p>
        </p:txBody>
      </p:sp>
      <p:sp>
        <p:nvSpPr>
          <p:cNvPr id="15" name="Shape 10"/>
          <p:cNvSpPr/>
          <p:nvPr/>
        </p:nvSpPr>
        <p:spPr>
          <a:xfrm>
            <a:off x="10624542" y="5202257"/>
            <a:ext cx="22860" cy="578406"/>
          </a:xfrm>
          <a:prstGeom prst="roundRect">
            <a:avLst>
              <a:gd name="adj" fmla="val 354232"/>
            </a:avLst>
          </a:prstGeom>
          <a:solidFill>
            <a:srgbClr val="B2D4E5"/>
          </a:solidFill>
          <a:ln/>
        </p:spPr>
      </p:sp>
      <p:sp>
        <p:nvSpPr>
          <p:cNvPr id="16" name="Shape 11"/>
          <p:cNvSpPr/>
          <p:nvPr/>
        </p:nvSpPr>
        <p:spPr>
          <a:xfrm>
            <a:off x="10419159" y="5563731"/>
            <a:ext cx="433745" cy="433745"/>
          </a:xfrm>
          <a:prstGeom prst="roundRect">
            <a:avLst>
              <a:gd name="adj" fmla="val 18669"/>
            </a:avLst>
          </a:prstGeom>
          <a:solidFill>
            <a:srgbClr val="CCEEFF"/>
          </a:solidFill>
          <a:ln w="7620">
            <a:solidFill>
              <a:srgbClr val="B2D4E5"/>
            </a:solidFill>
            <a:prstDash val="solid"/>
          </a:ln>
        </p:spPr>
      </p:sp>
      <p:pic>
        <p:nvPicPr>
          <p:cNvPr id="17" name="Image 3" descr="preencoded.png">    </p:cNvPr>
          <p:cNvPicPr>
            <a:picLocks noChangeAspect="1"/>
          </p:cNvPicPr>
          <p:nvPr/>
        </p:nvPicPr>
        <p:blipFill>
          <a:blip r:embed="rId4"/>
          <a:stretch>
            <a:fillRect/>
          </a:stretch>
        </p:blipFill>
        <p:spPr>
          <a:xfrm>
            <a:off x="10484168" y="5590758"/>
            <a:ext cx="303609" cy="379571"/>
          </a:xfrm>
          <a:prstGeom prst="rect">
            <a:avLst/>
          </a:prstGeom>
        </p:spPr>
      </p:pic>
      <p:sp>
        <p:nvSpPr>
          <p:cNvPr id="18" name="Text 12"/>
          <p:cNvSpPr/>
          <p:nvPr/>
        </p:nvSpPr>
        <p:spPr>
          <a:xfrm>
            <a:off x="9370933" y="3960852"/>
            <a:ext cx="2530435" cy="316230"/>
          </a:xfrm>
          <a:prstGeom prst="rect">
            <a:avLst/>
          </a:prstGeom>
          <a:noFill/>
          <a:ln/>
        </p:spPr>
        <p:txBody>
          <a:bodyPr wrap="none" lIns="0" tIns="0" rIns="0" bIns="0" rtlCol="0" anchor="t"/>
          <a:lstStyle/>
          <a:p>
            <a:pPr algn="ctr"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Scoping Plan</a:t>
            </a:r>
            <a:endParaRPr lang="en-US" sz="1950" dirty="0"/>
          </a:p>
        </p:txBody>
      </p:sp>
      <p:sp>
        <p:nvSpPr>
          <p:cNvPr id="19" name="Text 13"/>
          <p:cNvSpPr/>
          <p:nvPr/>
        </p:nvSpPr>
        <p:spPr>
          <a:xfrm>
            <a:off x="7628453" y="4392692"/>
            <a:ext cx="6015395" cy="616744"/>
          </a:xfrm>
          <a:prstGeom prst="rect">
            <a:avLst/>
          </a:prstGeom>
          <a:noFill/>
          <a:ln/>
        </p:spPr>
        <p:txBody>
          <a:bodyPr wrap="square" lIns="0" tIns="0" rIns="0" bIns="0" rtlCol="0" anchor="t"/>
          <a:lstStyle/>
          <a:p>
            <a:pPr algn="ctr" indent="0" marL="0">
              <a:lnSpc>
                <a:spcPts val="2400"/>
              </a:lnSpc>
              <a:buNone/>
            </a:pPr>
            <a:r>
              <a:rPr lang="en-US" sz="1500" dirty="0">
                <a:solidFill>
                  <a:srgbClr val="272525"/>
                </a:solidFill>
                <a:latin typeface="Inter" pitchFamily="34" charset="0"/>
                <a:ea typeface="Inter" pitchFamily="34" charset="-122"/>
                <a:cs typeface="Inter" pitchFamily="34" charset="-120"/>
              </a:rPr>
              <a:t>Roadmap for future research to support the collaborative development of a modern framework for sediment standards </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49379"/>
            <a:ext cx="4763333" cy="595432"/>
          </a:xfrm>
          <a:prstGeom prst="rect">
            <a:avLst/>
          </a:prstGeom>
          <a:noFill/>
          <a:ln/>
        </p:spPr>
        <p:txBody>
          <a:bodyPr wrap="none" lIns="0" tIns="0" rIns="0" bIns="0" rtlCol="0" anchor="t"/>
          <a:lstStyle/>
          <a:p>
            <a:pPr algn="l" indent="0" marL="0">
              <a:lnSpc>
                <a:spcPts val="4650"/>
              </a:lnSpc>
              <a:buNone/>
            </a:pPr>
            <a:r>
              <a:rPr lang="en-US" sz="3750" b="1" dirty="0">
                <a:solidFill>
                  <a:srgbClr val="000000"/>
                </a:solidFill>
                <a:latin typeface="Petrona Bold" pitchFamily="34" charset="0"/>
                <a:ea typeface="Petrona Bold" pitchFamily="34" charset="-122"/>
                <a:cs typeface="Petrona Bold" pitchFamily="34" charset="-120"/>
              </a:rPr>
              <a:t>Thank You!</a:t>
            </a:r>
            <a:endParaRPr lang="en-US" sz="3750" dirty="0"/>
          </a:p>
        </p:txBody>
      </p:sp>
      <p:pic>
        <p:nvPicPr>
          <p:cNvPr id="3" name="Image 0" descr="preencoded.png">    </p:cNvPr>
          <p:cNvPicPr>
            <a:picLocks noChangeAspect="1"/>
          </p:cNvPicPr>
          <p:nvPr/>
        </p:nvPicPr>
        <p:blipFill>
          <a:blip r:embed="rId1"/>
          <a:stretch>
            <a:fillRect/>
          </a:stretch>
        </p:blipFill>
        <p:spPr>
          <a:xfrm>
            <a:off x="793790" y="1707713"/>
            <a:ext cx="2721888" cy="1682234"/>
          </a:xfrm>
          <a:prstGeom prst="rect">
            <a:avLst/>
          </a:prstGeom>
        </p:spPr>
      </p:pic>
      <p:sp>
        <p:nvSpPr>
          <p:cNvPr id="4" name="Text 1"/>
          <p:cNvSpPr/>
          <p:nvPr/>
        </p:nvSpPr>
        <p:spPr>
          <a:xfrm>
            <a:off x="3697129" y="1707713"/>
            <a:ext cx="2907983" cy="297656"/>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Your Contributions Matter</a:t>
            </a:r>
            <a:endParaRPr lang="en-US" sz="1850" dirty="0"/>
          </a:p>
        </p:txBody>
      </p:sp>
      <p:sp>
        <p:nvSpPr>
          <p:cNvPr id="5" name="Text 2"/>
          <p:cNvSpPr/>
          <p:nvPr/>
        </p:nvSpPr>
        <p:spPr>
          <a:xfrm>
            <a:off x="3697129" y="2114193"/>
            <a:ext cx="10139482"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Your expertise is vital as we work to modernize BC's sediment standards for comprehensive ecosystem protection.</a:t>
            </a:r>
            <a:endParaRPr lang="en-US" sz="1400" dirty="0"/>
          </a:p>
        </p:txBody>
      </p:sp>
      <p:pic>
        <p:nvPicPr>
          <p:cNvPr id="6" name="Image 1" descr="preencoded.png">    </p:cNvPr>
          <p:cNvPicPr>
            <a:picLocks noChangeAspect="1"/>
          </p:cNvPicPr>
          <p:nvPr/>
        </p:nvPicPr>
        <p:blipFill>
          <a:blip r:embed="rId2"/>
          <a:stretch>
            <a:fillRect/>
          </a:stretch>
        </p:blipFill>
        <p:spPr>
          <a:xfrm>
            <a:off x="793790" y="3752850"/>
            <a:ext cx="2721888" cy="1682234"/>
          </a:xfrm>
          <a:prstGeom prst="rect">
            <a:avLst/>
          </a:prstGeom>
        </p:spPr>
      </p:pic>
      <p:sp>
        <p:nvSpPr>
          <p:cNvPr id="7" name="Text 3"/>
          <p:cNvSpPr/>
          <p:nvPr/>
        </p:nvSpPr>
        <p:spPr>
          <a:xfrm>
            <a:off x="3697129" y="3752850"/>
            <a:ext cx="3837861" cy="297656"/>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Protecting Our Aquatic Ecosystems</a:t>
            </a:r>
            <a:endParaRPr lang="en-US" sz="1850" dirty="0"/>
          </a:p>
        </p:txBody>
      </p:sp>
      <p:sp>
        <p:nvSpPr>
          <p:cNvPr id="8" name="Text 4"/>
          <p:cNvSpPr/>
          <p:nvPr/>
        </p:nvSpPr>
        <p:spPr>
          <a:xfrm>
            <a:off x="3697129" y="4159329"/>
            <a:ext cx="10139482" cy="58054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Together, we're developing standards that safeguard aquatic ecological organisms and the predators that depend on them.</a:t>
            </a:r>
            <a:endParaRPr lang="en-US" sz="1400" dirty="0"/>
          </a:p>
        </p:txBody>
      </p:sp>
      <p:pic>
        <p:nvPicPr>
          <p:cNvPr id="9" name="Image 2" descr="preencoded.png">    </p:cNvPr>
          <p:cNvPicPr>
            <a:picLocks noChangeAspect="1"/>
          </p:cNvPicPr>
          <p:nvPr/>
        </p:nvPicPr>
        <p:blipFill>
          <a:blip r:embed="rId3"/>
          <a:stretch>
            <a:fillRect/>
          </a:stretch>
        </p:blipFill>
        <p:spPr>
          <a:xfrm>
            <a:off x="793790" y="5797987"/>
            <a:ext cx="2721888" cy="1682234"/>
          </a:xfrm>
          <a:prstGeom prst="rect">
            <a:avLst/>
          </a:prstGeom>
        </p:spPr>
      </p:pic>
      <p:sp>
        <p:nvSpPr>
          <p:cNvPr id="10" name="Text 5"/>
          <p:cNvSpPr/>
          <p:nvPr/>
        </p:nvSpPr>
        <p:spPr>
          <a:xfrm>
            <a:off x="3697129" y="5797987"/>
            <a:ext cx="2381607" cy="297656"/>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Contact SSTAC</a:t>
            </a:r>
            <a:endParaRPr lang="en-US" sz="1850" dirty="0"/>
          </a:p>
        </p:txBody>
      </p:sp>
      <p:sp>
        <p:nvSpPr>
          <p:cNvPr id="11" name="Text 6"/>
          <p:cNvSpPr/>
          <p:nvPr/>
        </p:nvSpPr>
        <p:spPr>
          <a:xfrm>
            <a:off x="3697129" y="6204466"/>
            <a:ext cx="10139482"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For questions or additional input, please reach out to us. We appreciate your engagement in this important work.</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2025-09-05T02:43:33Z</dcterms:created>
  <dcterms:modified xsi:type="dcterms:W3CDTF">2025-09-05T02:43:33Z</dcterms:modified>
</cp:coreProperties>
</file>